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12c05728d_1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12c05728d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12c05728d_1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12c05728d_1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2c05728d_1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2c05728d_1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12c05728d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12c05728d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12c05728d_1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12c05728d_1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12c057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12c057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2c05728d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2c05728d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12c05728d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12c05728d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Best way to judge progress - to check how we are doing with the goals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1: work without using hardware </a:t>
            </a:r>
            <a:r>
              <a:rPr lang="en" sz="900"/>
              <a:t>- 5X5, 7X7 - unbeatable -</a:t>
            </a:r>
            <a:r>
              <a:rPr b="1" lang="en" sz="900"/>
              <a:t> we have 30% for full board and 40% is highest claimed accuracy </a:t>
            </a:r>
            <a:r>
              <a:rPr lang="en" sz="900"/>
              <a:t>outside of alpha go family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2: better alogirhtms - </a:t>
            </a:r>
            <a:r>
              <a:rPr lang="en" sz="900"/>
              <a:t>we used </a:t>
            </a:r>
            <a:r>
              <a:rPr b="1" lang="en" sz="900"/>
              <a:t>deep q learning, convolutional NN, combination of reinforcement learning and NN to improve NN performance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3: Benchmarking </a:t>
            </a:r>
            <a:r>
              <a:rPr lang="en" sz="900"/>
              <a:t>- we have less efficient algorithms to play against - </a:t>
            </a:r>
            <a:r>
              <a:rPr b="1" lang="en" sz="900"/>
              <a:t>we used real games from championships to train the model </a:t>
            </a:r>
            <a:r>
              <a:rPr lang="en" sz="900"/>
              <a:t>which means we have good strategies in there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12c05728d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12c05728d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Looking ahead, for the next 3 weeks -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we plan to </a:t>
            </a:r>
            <a:r>
              <a:rPr b="1" lang="en" sz="900"/>
              <a:t>implement</a:t>
            </a:r>
            <a:r>
              <a:rPr lang="en" sz="900"/>
              <a:t> more things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-</a:t>
            </a:r>
            <a:r>
              <a:rPr b="1" lang="en" sz="900"/>
              <a:t>add more algorithms</a:t>
            </a:r>
            <a:r>
              <a:rPr lang="en" sz="900"/>
              <a:t> and train current models more.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 Work on actor critic and alphago and </a:t>
            </a:r>
            <a:r>
              <a:rPr b="1" lang="en" sz="900"/>
              <a:t>ZEROGO</a:t>
            </a:r>
            <a:r>
              <a:rPr lang="en" sz="900"/>
              <a:t> impl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12c05728d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12c05728d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2c05728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2c05728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12c05728d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12c05728d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 weeks after, we plan to start establishing the numbers - size, limits, accuracy etc 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13edb1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13edb1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2c05728d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2c05728d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2c05728d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2c05728d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3edb1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3edb1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2c0572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2c0572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2c05728d_1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12c05728d_1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2c05728d_1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2c05728d_1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2c05728d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2c05728d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Gwpvm7nNVK8" TargetMode="External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4210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Mid-term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2"/>
          <p:cNvCxnSpPr>
            <a:stCxn id="319" idx="2"/>
            <a:endCxn id="32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1" name="Google Shape;321;p22"/>
          <p:cNvCxnSpPr>
            <a:stCxn id="322" idx="2"/>
            <a:endCxn id="32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4" name="Google Shape;324;p22"/>
          <p:cNvCxnSpPr>
            <a:stCxn id="325" idx="0"/>
            <a:endCxn id="32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6" name="Google Shape;326;p22"/>
          <p:cNvCxnSpPr>
            <a:stCxn id="320" idx="2"/>
            <a:endCxn id="32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8" name="Google Shape;328;p22"/>
          <p:cNvCxnSpPr>
            <a:stCxn id="329" idx="0"/>
            <a:endCxn id="32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0" name="Google Shape;330;p22"/>
          <p:cNvCxnSpPr>
            <a:stCxn id="322" idx="0"/>
            <a:endCxn id="31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9" name="Google Shape;319;p22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2"/>
          <p:cNvCxnSpPr>
            <a:stCxn id="331" idx="0"/>
            <a:endCxn id="31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33" name="Google Shape;333;p22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22"/>
          <p:cNvCxnSpPr>
            <a:stCxn id="322" idx="2"/>
            <a:endCxn id="33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6" name="Google Shape;336;p22"/>
          <p:cNvCxnSpPr>
            <a:stCxn id="322" idx="2"/>
            <a:endCxn id="33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2"/>
          <p:cNvCxnSpPr>
            <a:stCxn id="344" idx="0"/>
            <a:endCxn id="31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44" name="Google Shape;344;p22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28774" name="adj1"/>
              <a:gd fmla="val 9283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1-- fast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2-- very slow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Fails for depth more than 1 in boards larger than 5x5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3"/>
          <p:cNvCxnSpPr>
            <a:stCxn id="354" idx="2"/>
            <a:endCxn id="35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6" name="Google Shape;356;p23"/>
          <p:cNvCxnSpPr>
            <a:stCxn id="357" idx="2"/>
            <a:endCxn id="35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9" name="Google Shape;359;p23"/>
          <p:cNvCxnSpPr>
            <a:stCxn id="360" idx="0"/>
            <a:endCxn id="35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1" name="Google Shape;361;p23"/>
          <p:cNvCxnSpPr>
            <a:stCxn id="355" idx="2"/>
            <a:endCxn id="36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3" name="Google Shape;363;p23"/>
          <p:cNvCxnSpPr>
            <a:stCxn id="364" idx="0"/>
            <a:endCxn id="35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5" name="Google Shape;365;p23"/>
          <p:cNvCxnSpPr>
            <a:stCxn id="357" idx="0"/>
            <a:endCxn id="35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4" name="Google Shape;354;p23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7" name="Google Shape;367;p23"/>
          <p:cNvCxnSpPr>
            <a:stCxn id="366" idx="0"/>
            <a:endCxn id="35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8" name="Google Shape;368;p23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3"/>
          <p:cNvCxnSpPr>
            <a:stCxn id="357" idx="2"/>
            <a:endCxn id="36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71" name="Google Shape;371;p23"/>
          <p:cNvCxnSpPr>
            <a:stCxn id="357" idx="2"/>
            <a:endCxn id="36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23"/>
          <p:cNvCxnSpPr>
            <a:stCxn id="379" idx="0"/>
            <a:endCxn id="35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79" name="Google Shape;379;p23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/>
          <p:nvPr/>
        </p:nvSpPr>
        <p:spPr>
          <a:xfrm>
            <a:off x="5338175" y="1872800"/>
            <a:ext cx="3149100" cy="1238400"/>
          </a:xfrm>
          <a:prstGeom prst="wedgeRectCallout">
            <a:avLst>
              <a:gd fmla="val -103733" name="adj1"/>
              <a:gd fmla="val 9735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Difficult to predict the winner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Not a smart agent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87" name="Google Shape;3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4"/>
          <p:cNvCxnSpPr>
            <a:stCxn id="389" idx="2"/>
            <a:endCxn id="39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1" name="Google Shape;391;p24"/>
          <p:cNvCxnSpPr>
            <a:stCxn id="392" idx="2"/>
            <a:endCxn id="39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4" name="Google Shape;394;p24"/>
          <p:cNvCxnSpPr>
            <a:stCxn id="395" idx="0"/>
            <a:endCxn id="39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6" name="Google Shape;396;p24"/>
          <p:cNvCxnSpPr>
            <a:stCxn id="390" idx="2"/>
            <a:endCxn id="39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8" name="Google Shape;398;p24"/>
          <p:cNvCxnSpPr>
            <a:stCxn id="399" idx="0"/>
            <a:endCxn id="39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0" name="Google Shape;400;p24"/>
          <p:cNvCxnSpPr>
            <a:stCxn id="392" idx="0"/>
            <a:endCxn id="38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89" name="Google Shape;389;p24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24"/>
          <p:cNvCxnSpPr>
            <a:stCxn id="401" idx="0"/>
            <a:endCxn id="38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3" name="Google Shape;403;p24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24"/>
          <p:cNvCxnSpPr>
            <a:stCxn id="392" idx="2"/>
            <a:endCxn id="40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6" name="Google Shape;406;p24"/>
          <p:cNvCxnSpPr>
            <a:stCxn id="392" idx="2"/>
            <a:endCxn id="40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07" name="Google Shape;4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4"/>
          <p:cNvCxnSpPr>
            <a:stCxn id="414" idx="0"/>
            <a:endCxn id="38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14" name="Google Shape;414;p24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76333" name="adj1"/>
              <a:gd fmla="val 9554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Performs better than alpha beta and depth pruned agents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Performance is not adequate for a regular board (19x19)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22" name="Google Shape;4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25"/>
          <p:cNvCxnSpPr>
            <a:stCxn id="424" idx="2"/>
            <a:endCxn id="42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6" name="Google Shape;426;p25"/>
          <p:cNvCxnSpPr>
            <a:stCxn id="427" idx="2"/>
            <a:endCxn id="42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9" name="Google Shape;429;p25"/>
          <p:cNvCxnSpPr>
            <a:stCxn id="430" idx="0"/>
            <a:endCxn id="42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1" name="Google Shape;431;p25"/>
          <p:cNvCxnSpPr>
            <a:stCxn id="425" idx="2"/>
            <a:endCxn id="43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3" name="Google Shape;433;p25"/>
          <p:cNvCxnSpPr>
            <a:stCxn id="434" idx="0"/>
            <a:endCxn id="42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5" name="Google Shape;435;p25"/>
          <p:cNvCxnSpPr>
            <a:stCxn id="427" idx="0"/>
            <a:endCxn id="42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4" name="Google Shape;424;p25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25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25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25"/>
          <p:cNvCxnSpPr>
            <a:stCxn id="436" idx="0"/>
            <a:endCxn id="42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38" name="Google Shape;438;p25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25"/>
          <p:cNvCxnSpPr>
            <a:stCxn id="427" idx="2"/>
            <a:endCxn id="43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41" name="Google Shape;441;p25"/>
          <p:cNvCxnSpPr>
            <a:stCxn id="427" idx="2"/>
            <a:endCxn id="43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42" name="Google Shape;4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25"/>
          <p:cNvCxnSpPr>
            <a:stCxn id="449" idx="0"/>
            <a:endCxn id="42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49" name="Google Shape;449;p25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5"/>
          <p:cNvSpPr/>
          <p:nvPr/>
        </p:nvSpPr>
        <p:spPr>
          <a:xfrm>
            <a:off x="2926725" y="795850"/>
            <a:ext cx="5446200" cy="2444700"/>
          </a:xfrm>
          <a:prstGeom prst="wedgeRectCallout">
            <a:avLst>
              <a:gd fmla="val 5842" name="adj1"/>
              <a:gd fmla="val 65022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X: board state; y: predicted move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Achieved roughly 27% accuracy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Trained on 5000 historical game plays of 19x19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Shows adequate game play and its level is roughly 15 kyu (Casual Player Level)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      30kyu        20kyu       10kyu       1dan         6dan         9dan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2" name="Google Shape;452;p25"/>
          <p:cNvCxnSpPr/>
          <p:nvPr/>
        </p:nvCxnSpPr>
        <p:spPr>
          <a:xfrm>
            <a:off x="3446675" y="2734475"/>
            <a:ext cx="433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5"/>
          <p:cNvCxnSpPr/>
          <p:nvPr/>
        </p:nvCxnSpPr>
        <p:spPr>
          <a:xfrm flipH="1" rot="10800000">
            <a:off x="3446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5"/>
          <p:cNvCxnSpPr/>
          <p:nvPr/>
        </p:nvCxnSpPr>
        <p:spPr>
          <a:xfrm flipH="1" rot="10800000">
            <a:off x="4894475" y="2566475"/>
            <a:ext cx="4500" cy="320400"/>
          </a:xfrm>
          <a:prstGeom prst="straightConnector1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5"/>
          <p:cNvCxnSpPr/>
          <p:nvPr/>
        </p:nvCxnSpPr>
        <p:spPr>
          <a:xfrm flipH="1" rot="10800000">
            <a:off x="44372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5"/>
          <p:cNvCxnSpPr/>
          <p:nvPr/>
        </p:nvCxnSpPr>
        <p:spPr>
          <a:xfrm flipH="1" rot="10800000">
            <a:off x="5351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5"/>
          <p:cNvCxnSpPr/>
          <p:nvPr/>
        </p:nvCxnSpPr>
        <p:spPr>
          <a:xfrm flipH="1" rot="10800000">
            <a:off x="6113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5"/>
          <p:cNvCxnSpPr/>
          <p:nvPr/>
        </p:nvCxnSpPr>
        <p:spPr>
          <a:xfrm flipH="1" rot="10800000">
            <a:off x="6875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5"/>
          <p:cNvCxnSpPr/>
          <p:nvPr/>
        </p:nvCxnSpPr>
        <p:spPr>
          <a:xfrm flipH="1" rot="10800000">
            <a:off x="77900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5"/>
          <p:cNvSpPr txBox="1"/>
          <p:nvPr/>
        </p:nvSpPr>
        <p:spPr>
          <a:xfrm>
            <a:off x="3904425" y="2837575"/>
            <a:ext cx="213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Level of current Agent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66" name="Google Shape;4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26"/>
          <p:cNvCxnSpPr>
            <a:stCxn id="468" idx="2"/>
            <a:endCxn id="469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0" name="Google Shape;470;p26"/>
          <p:cNvCxnSpPr>
            <a:stCxn id="471" idx="2"/>
            <a:endCxn id="472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3" name="Google Shape;473;p26"/>
          <p:cNvCxnSpPr>
            <a:stCxn id="474" idx="0"/>
            <a:endCxn id="471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5" name="Google Shape;475;p26"/>
          <p:cNvCxnSpPr>
            <a:stCxn id="469" idx="2"/>
            <a:endCxn id="476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7" name="Google Shape;477;p26"/>
          <p:cNvCxnSpPr>
            <a:stCxn id="478" idx="0"/>
            <a:endCxn id="469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9" name="Google Shape;479;p26"/>
          <p:cNvCxnSpPr>
            <a:stCxn id="471" idx="0"/>
            <a:endCxn id="468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68" name="Google Shape;468;p26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26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26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26"/>
          <p:cNvCxnSpPr>
            <a:stCxn id="480" idx="0"/>
            <a:endCxn id="468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82" name="Google Shape;482;p26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26"/>
          <p:cNvCxnSpPr>
            <a:stCxn id="471" idx="2"/>
            <a:endCxn id="482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85" name="Google Shape;485;p26"/>
          <p:cNvCxnSpPr>
            <a:stCxn id="471" idx="2"/>
            <a:endCxn id="483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86" name="Google Shape;4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6"/>
          <p:cNvCxnSpPr>
            <a:stCxn id="493" idx="0"/>
            <a:endCxn id="468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93" name="Google Shape;493;p26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/>
          <p:nvPr/>
        </p:nvSpPr>
        <p:spPr>
          <a:xfrm>
            <a:off x="3657288" y="896750"/>
            <a:ext cx="4830000" cy="2237400"/>
          </a:xfrm>
          <a:prstGeom prst="wedgeRectCallout">
            <a:avLst>
              <a:gd fmla="val 29260" name="adj1"/>
              <a:gd fmla="val 73195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RL algorithm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trained using 15000 self-play games of 5x5 board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is compared to its previous versions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Needs to be trained on a lot more self play games to show adequate game play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idx="4294967295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pic>
        <p:nvPicPr>
          <p:cNvPr descr="CSCI599 ZeroGo Midterm Demo" id="501" name="Google Shape;501;p27" title="CSCI599 ZeroGo Midter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200" y="174525"/>
            <a:ext cx="5445600" cy="4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Post-midterm plans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- Goals from proposal</a:t>
            </a:r>
            <a:endParaRPr/>
          </a:p>
        </p:txBody>
      </p:sp>
      <p:sp>
        <p:nvSpPr>
          <p:cNvPr id="512" name="Google Shape;512;p29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1: Answer “how far can we go with a normal hardware or $500M?”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 smaller board size?  - </a:t>
            </a:r>
            <a:r>
              <a:rPr lang="en" sz="1500">
                <a:solidFill>
                  <a:srgbClr val="00FF00"/>
                </a:solidFill>
              </a:rPr>
              <a:t>5X5 works! 7X7 works! 19X19 is WIP!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Real board with lesser win %? - </a:t>
            </a:r>
            <a:r>
              <a:rPr lang="en" sz="1500">
                <a:solidFill>
                  <a:srgbClr val="00FF00"/>
                </a:solidFill>
              </a:rPr>
              <a:t>Around 30% (40% is the highest claimed accuracy without sophisticated hardware)</a:t>
            </a:r>
            <a:br>
              <a:rPr lang="en" sz="1500">
                <a:solidFill>
                  <a:srgbClr val="FFFFFF"/>
                </a:solidFill>
              </a:rPr>
            </a:br>
            <a:endParaRPr sz="1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2: Devise smarter algorithms 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Can’t run Q-Learning with 10</a:t>
            </a:r>
            <a:r>
              <a:rPr baseline="30000" lang="en" sz="1500">
                <a:solidFill>
                  <a:srgbClr val="FFFFFF"/>
                </a:solidFill>
              </a:rPr>
              <a:t>170</a:t>
            </a:r>
            <a:r>
              <a:rPr lang="en" sz="1500">
                <a:solidFill>
                  <a:srgbClr val="FFFFFF"/>
                </a:solidFill>
              </a:rPr>
              <a:t> states. </a:t>
            </a:r>
            <a:endParaRPr sz="1500">
              <a:solidFill>
                <a:srgbClr val="FF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Deep Q-Learning? Deep Neural Networks? MCTS? - </a:t>
            </a:r>
            <a:r>
              <a:rPr lang="en" sz="1500">
                <a:solidFill>
                  <a:srgbClr val="00FF00"/>
                </a:solidFill>
              </a:rPr>
              <a:t>WIP, planning to use</a:t>
            </a:r>
            <a:r>
              <a:rPr lang="en" sz="1500">
                <a:solidFill>
                  <a:srgbClr val="00FF00"/>
                </a:solidFill>
              </a:rPr>
              <a:t> combination of algorithms, trained different architectures</a:t>
            </a:r>
            <a:br>
              <a:rPr lang="en" sz="1500">
                <a:solidFill>
                  <a:srgbClr val="00FF00"/>
                </a:solidFill>
              </a:rPr>
            </a:br>
            <a:endParaRPr sz="1000">
              <a:solidFill>
                <a:srgbClr val="00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3: Build less sophisticated players/other online players to benchmark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Greedy heuristics? - </a:t>
            </a:r>
            <a:r>
              <a:rPr lang="en" sz="1500">
                <a:solidFill>
                  <a:srgbClr val="00FF00"/>
                </a:solidFill>
              </a:rPr>
              <a:t>WIP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Interview players to see what strategies they use? - </a:t>
            </a:r>
            <a:r>
              <a:rPr lang="en" sz="1500">
                <a:solidFill>
                  <a:srgbClr val="00FF00"/>
                </a:solidFill>
              </a:rPr>
              <a:t>Used real games for training</a:t>
            </a:r>
            <a:endParaRPr sz="15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 - More implementation</a:t>
            </a:r>
            <a:endParaRPr/>
          </a:p>
        </p:txBody>
      </p:sp>
      <p:sp>
        <p:nvSpPr>
          <p:cNvPr id="518" name="Google Shape;51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the existing agents with more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more heuristics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 newer algorithms and combinations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on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Actor Critic Agent - Value networks and Policy network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Reinforcement Learning to improve the Neural agent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tuning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with MCTS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</a:t>
            </a:r>
            <a:endParaRPr/>
          </a:p>
        </p:txBody>
      </p:sp>
      <p:cxnSp>
        <p:nvCxnSpPr>
          <p:cNvPr id="524" name="Google Shape;524;p31"/>
          <p:cNvCxnSpPr>
            <a:stCxn id="525" idx="2"/>
            <a:endCxn id="526" idx="0"/>
          </p:cNvCxnSpPr>
          <p:nvPr/>
        </p:nvCxnSpPr>
        <p:spPr>
          <a:xfrm flipH="1" rot="-5400000">
            <a:off x="5284200" y="924625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7" name="Google Shape;527;p31"/>
          <p:cNvCxnSpPr>
            <a:stCxn id="528" idx="2"/>
            <a:endCxn id="529" idx="0"/>
          </p:cNvCxnSpPr>
          <p:nvPr/>
        </p:nvCxnSpPr>
        <p:spPr>
          <a:xfrm rot="5400000">
            <a:off x="2383950" y="2250720"/>
            <a:ext cx="339900" cy="495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0" name="Google Shape;530;p31"/>
          <p:cNvCxnSpPr>
            <a:stCxn id="531" idx="0"/>
            <a:endCxn id="528" idx="2"/>
          </p:cNvCxnSpPr>
          <p:nvPr/>
        </p:nvCxnSpPr>
        <p:spPr>
          <a:xfrm rot="-5400000">
            <a:off x="1858800" y="1725575"/>
            <a:ext cx="339900" cy="154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2" name="Google Shape;532;p31"/>
          <p:cNvCxnSpPr>
            <a:stCxn id="526" idx="2"/>
            <a:endCxn id="533" idx="0"/>
          </p:cNvCxnSpPr>
          <p:nvPr/>
        </p:nvCxnSpPr>
        <p:spPr>
          <a:xfrm flipH="1" rot="-5400000">
            <a:off x="6595050" y="2075820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4" name="Google Shape;534;p31"/>
          <p:cNvCxnSpPr>
            <a:stCxn id="535" idx="0"/>
            <a:endCxn id="526" idx="2"/>
          </p:cNvCxnSpPr>
          <p:nvPr/>
        </p:nvCxnSpPr>
        <p:spPr>
          <a:xfrm rot="-5400000">
            <a:off x="5749800" y="2075818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6" name="Google Shape;536;p31"/>
          <p:cNvCxnSpPr>
            <a:stCxn id="528" idx="0"/>
            <a:endCxn id="525" idx="2"/>
          </p:cNvCxnSpPr>
          <p:nvPr/>
        </p:nvCxnSpPr>
        <p:spPr>
          <a:xfrm rot="-5400000">
            <a:off x="3513900" y="924570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25" name="Google Shape;525;p31"/>
          <p:cNvSpPr txBox="1"/>
          <p:nvPr/>
        </p:nvSpPr>
        <p:spPr>
          <a:xfrm>
            <a:off x="3802950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20326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55732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6418500" y="2668469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4728000" y="2668468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1"/>
          <p:cNvSpPr txBox="1"/>
          <p:nvPr/>
        </p:nvSpPr>
        <p:spPr>
          <a:xfrm>
            <a:off x="1658700" y="2668475"/>
            <a:ext cx="1295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833100" y="2668475"/>
            <a:ext cx="845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361200" y="1974744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31"/>
          <p:cNvCxnSpPr>
            <a:stCxn id="537" idx="0"/>
            <a:endCxn id="525" idx="2"/>
          </p:cNvCxnSpPr>
          <p:nvPr/>
        </p:nvCxnSpPr>
        <p:spPr>
          <a:xfrm rot="-5400000">
            <a:off x="2682300" y="84894"/>
            <a:ext cx="337800" cy="34419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39" name="Google Shape;539;p31"/>
          <p:cNvSpPr txBox="1"/>
          <p:nvPr/>
        </p:nvSpPr>
        <p:spPr>
          <a:xfrm>
            <a:off x="2881725" y="2668475"/>
            <a:ext cx="977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3859025" y="2668475"/>
            <a:ext cx="636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1" name="Google Shape;541;p31"/>
          <p:cNvCxnSpPr>
            <a:stCxn id="528" idx="2"/>
            <a:endCxn id="539" idx="0"/>
          </p:cNvCxnSpPr>
          <p:nvPr/>
        </p:nvCxnSpPr>
        <p:spPr>
          <a:xfrm flipH="1" rot="-5400000">
            <a:off x="2916150" y="2214120"/>
            <a:ext cx="339900" cy="568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2" name="Google Shape;542;p31"/>
          <p:cNvCxnSpPr>
            <a:stCxn id="528" idx="2"/>
            <a:endCxn id="540" idx="0"/>
          </p:cNvCxnSpPr>
          <p:nvPr/>
        </p:nvCxnSpPr>
        <p:spPr>
          <a:xfrm flipH="1" rot="-5400000">
            <a:off x="3319650" y="1810620"/>
            <a:ext cx="339900" cy="1375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3" name="Google Shape;543;p31"/>
          <p:cNvCxnSpPr>
            <a:stCxn id="533" idx="2"/>
            <a:endCxn id="544" idx="0"/>
          </p:cNvCxnSpPr>
          <p:nvPr/>
        </p:nvCxnSpPr>
        <p:spPr>
          <a:xfrm flipH="1" rot="-5400000">
            <a:off x="7322850" y="2828669"/>
            <a:ext cx="428400" cy="6990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4" name="Google Shape;544;p31"/>
          <p:cNvSpPr txBox="1"/>
          <p:nvPr/>
        </p:nvSpPr>
        <p:spPr>
          <a:xfrm>
            <a:off x="7176025" y="3392475"/>
            <a:ext cx="1420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Policy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5808900" y="3392475"/>
            <a:ext cx="1375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31"/>
          <p:cNvCxnSpPr>
            <a:stCxn id="533" idx="2"/>
            <a:endCxn id="545" idx="0"/>
          </p:cNvCxnSpPr>
          <p:nvPr/>
        </p:nvCxnSpPr>
        <p:spPr>
          <a:xfrm rot="5400000">
            <a:off x="6628050" y="2832869"/>
            <a:ext cx="428400" cy="690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7" name="Google Shape;547;p31"/>
          <p:cNvSpPr txBox="1"/>
          <p:nvPr/>
        </p:nvSpPr>
        <p:spPr>
          <a:xfrm>
            <a:off x="4116150" y="3995625"/>
            <a:ext cx="215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More s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ophisticated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agent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31"/>
          <p:cNvCxnSpPr>
            <a:stCxn id="545" idx="2"/>
            <a:endCxn id="547" idx="0"/>
          </p:cNvCxnSpPr>
          <p:nvPr/>
        </p:nvCxnSpPr>
        <p:spPr>
          <a:xfrm rot="5400000">
            <a:off x="5690100" y="3189075"/>
            <a:ext cx="307800" cy="13056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9" name="Google Shape;549;p31"/>
          <p:cNvCxnSpPr>
            <a:stCxn id="535" idx="2"/>
            <a:endCxn id="547" idx="0"/>
          </p:cNvCxnSpPr>
          <p:nvPr/>
        </p:nvCxnSpPr>
        <p:spPr>
          <a:xfrm rot="5400000">
            <a:off x="4828350" y="3326968"/>
            <a:ext cx="1031700" cy="305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50" name="Google Shape;550;p31"/>
          <p:cNvCxnSpPr>
            <a:stCxn id="540" idx="2"/>
            <a:endCxn id="547" idx="0"/>
          </p:cNvCxnSpPr>
          <p:nvPr/>
        </p:nvCxnSpPr>
        <p:spPr>
          <a:xfrm flipH="1" rot="-5400000">
            <a:off x="4189625" y="2994125"/>
            <a:ext cx="989400" cy="1013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51" name="Google Shape;551;p31"/>
          <p:cNvSpPr txBox="1"/>
          <p:nvPr/>
        </p:nvSpPr>
        <p:spPr>
          <a:xfrm>
            <a:off x="1966050" y="3995625"/>
            <a:ext cx="1770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Game 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Heuristics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p31"/>
          <p:cNvCxnSpPr>
            <a:stCxn id="551" idx="0"/>
            <a:endCxn id="547" idx="0"/>
          </p:cNvCxnSpPr>
          <p:nvPr/>
        </p:nvCxnSpPr>
        <p:spPr>
          <a:xfrm flipH="1" rot="-5400000">
            <a:off x="4020900" y="2825925"/>
            <a:ext cx="600" cy="234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553" name="Google Shape;5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48" y="3952550"/>
            <a:ext cx="1770300" cy="11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Go?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Invented in China 2500 years ago, is the oldest board game played today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players with the goal of surrounding opponent’s chess with their own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Rules: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Liberty Rule</a:t>
            </a:r>
            <a:r>
              <a:rPr b="1"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 stone must have a Liberty(open point) or belong to a group that has a liberty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KO rule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Stones do not repeat their positions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Weeks after that - Converging our ideas</a:t>
            </a:r>
            <a:endParaRPr/>
          </a:p>
        </p:txBody>
      </p:sp>
      <p:sp>
        <p:nvSpPr>
          <p:cNvPr id="559" name="Google Shape;55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Come up with statistics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numbers and limits for: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Board size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Performance criteria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Win %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rgbClr val="B6D7A8"/>
                </a:solidFill>
              </a:rPr>
              <a:t>Answer all the questions that are in the goals and start working on the demo and presentation.</a:t>
            </a:r>
            <a:endParaRPr i="1" sz="15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5771025" y="2532525"/>
            <a:ext cx="2476500" cy="705900"/>
          </a:xfrm>
          <a:prstGeom prst="rect">
            <a:avLst/>
          </a:prstGeom>
          <a:solidFill>
            <a:srgbClr val="FFFFFF">
              <a:alpha val="69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262750"/>
            <a:ext cx="70389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Google acquired DeepMind at $500M which built AlphaGo that beat Lee Sedol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“</a:t>
            </a:r>
            <a:r>
              <a:rPr i="1" lang="en" sz="1400">
                <a:solidFill>
                  <a:schemeClr val="accent4"/>
                </a:solidFill>
              </a:rPr>
              <a:t>AlphaGo is the first computer program to defeat a professional human Go player, the first to defeat a Go world champion, and is arguably the strongest Go player in history</a:t>
            </a:r>
            <a:r>
              <a:rPr i="1" lang="en" sz="1400">
                <a:solidFill>
                  <a:schemeClr val="lt2"/>
                </a:solidFill>
              </a:rPr>
              <a:t>”</a:t>
            </a:r>
            <a:endParaRPr i="1"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Alphago Requirements: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Needs 4+ TPUs or 200+ GPUs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Needed 5+ years to complete!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500 times the depth of the game tree of Chess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130,000 “possible next moves” after first 2 turns (Chess has 400)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63" y="2582344"/>
            <a:ext cx="2319625" cy="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15198" r="23019" t="0"/>
          <a:stretch/>
        </p:blipFill>
        <p:spPr>
          <a:xfrm>
            <a:off x="2315502" y="1210225"/>
            <a:ext cx="564852" cy="51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22064" l="23531" r="42211" t="27387"/>
          <a:stretch/>
        </p:blipFill>
        <p:spPr>
          <a:xfrm>
            <a:off x="1892887" y="2029450"/>
            <a:ext cx="952876" cy="82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8707" l="20062" r="21665" t="10894"/>
          <a:stretch/>
        </p:blipFill>
        <p:spPr>
          <a:xfrm>
            <a:off x="687900" y="3017025"/>
            <a:ext cx="2143649" cy="19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3193675" y="12830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3x3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193675" y="21974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x5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2996575" y="3705750"/>
            <a:ext cx="1216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x19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728450" y="1283025"/>
            <a:ext cx="1943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12000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728450" y="2197425"/>
            <a:ext cx="2584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414,295,148,741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5728375" y="3705750"/>
            <a:ext cx="317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2.08168199382 x </a:t>
            </a:r>
            <a:r>
              <a:rPr lang="en">
                <a:solidFill>
                  <a:schemeClr val="accent2"/>
                </a:solidFill>
                <a:highlight>
                  <a:srgbClr val="FF0000"/>
                </a:highlight>
              </a:rPr>
              <a:t>10</a:t>
            </a:r>
            <a:r>
              <a:rPr baseline="30000" lang="en">
                <a:solidFill>
                  <a:schemeClr val="accent2"/>
                </a:solidFill>
                <a:highlight>
                  <a:srgbClr val="FF0000"/>
                </a:highlight>
              </a:rPr>
              <a:t>170</a:t>
            </a:r>
            <a:r>
              <a:rPr lang="en">
                <a:solidFill>
                  <a:schemeClr val="accent2"/>
                </a:solidFill>
              </a:rPr>
              <a:t>!!!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6"/>
          <p:cNvCxnSpPr>
            <a:stCxn id="159" idx="3"/>
            <a:endCxn id="162" idx="1"/>
          </p:cNvCxnSpPr>
          <p:nvPr/>
        </p:nvCxnSpPr>
        <p:spPr>
          <a:xfrm>
            <a:off x="4213375" y="14673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stCxn id="160" idx="3"/>
            <a:endCxn id="163" idx="1"/>
          </p:cNvCxnSpPr>
          <p:nvPr/>
        </p:nvCxnSpPr>
        <p:spPr>
          <a:xfrm>
            <a:off x="4213375" y="23817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6"/>
          <p:cNvCxnSpPr>
            <a:stCxn id="161" idx="3"/>
            <a:endCxn id="164" idx="1"/>
          </p:cNvCxnSpPr>
          <p:nvPr/>
        </p:nvCxnSpPr>
        <p:spPr>
          <a:xfrm>
            <a:off x="4213375" y="38901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>
            <a:stCxn id="180" idx="2"/>
            <a:endCxn id="181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2" name="Google Shape;182;p18"/>
          <p:cNvCxnSpPr>
            <a:stCxn id="183" idx="2"/>
            <a:endCxn id="184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5" name="Google Shape;185;p18"/>
          <p:cNvCxnSpPr>
            <a:stCxn id="186" idx="0"/>
            <a:endCxn id="183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7" name="Google Shape;187;p18"/>
          <p:cNvCxnSpPr>
            <a:stCxn id="181" idx="2"/>
            <a:endCxn id="188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9" name="Google Shape;189;p18"/>
          <p:cNvCxnSpPr>
            <a:stCxn id="190" idx="0"/>
            <a:endCxn id="181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1" name="Google Shape;191;p18"/>
          <p:cNvCxnSpPr>
            <a:stCxn id="183" idx="0"/>
            <a:endCxn id="180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0" name="Google Shape;180;p18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18"/>
          <p:cNvCxnSpPr>
            <a:stCxn id="192" idx="0"/>
            <a:endCxn id="180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4" name="Google Shape;194;p18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18"/>
          <p:cNvCxnSpPr>
            <a:stCxn id="183" idx="2"/>
            <a:endCxn id="194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7" name="Google Shape;197;p18"/>
          <p:cNvCxnSpPr>
            <a:stCxn id="183" idx="2"/>
            <a:endCxn id="195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8"/>
          <p:cNvCxnSpPr>
            <a:stCxn id="205" idx="0"/>
            <a:endCxn id="180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5" name="Google Shape;205;p18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9"/>
          <p:cNvCxnSpPr>
            <a:stCxn id="214" idx="2"/>
            <a:endCxn id="21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6" name="Google Shape;216;p19"/>
          <p:cNvCxnSpPr>
            <a:stCxn id="217" idx="2"/>
            <a:endCxn id="21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9" name="Google Shape;219;p19"/>
          <p:cNvCxnSpPr>
            <a:stCxn id="220" idx="0"/>
            <a:endCxn id="21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1" name="Google Shape;221;p19"/>
          <p:cNvCxnSpPr>
            <a:stCxn id="215" idx="2"/>
            <a:endCxn id="22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3" name="Google Shape;223;p19"/>
          <p:cNvCxnSpPr>
            <a:stCxn id="224" idx="0"/>
            <a:endCxn id="21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5" name="Google Shape;225;p19"/>
          <p:cNvCxnSpPr>
            <a:stCxn id="217" idx="0"/>
            <a:endCxn id="21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4" name="Google Shape;214;p19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19"/>
          <p:cNvCxnSpPr>
            <a:stCxn id="226" idx="0"/>
            <a:endCxn id="21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" name="Google Shape;228;p19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19"/>
          <p:cNvCxnSpPr>
            <a:stCxn id="217" idx="2"/>
            <a:endCxn id="22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" name="Google Shape;231;p19"/>
          <p:cNvCxnSpPr>
            <a:stCxn id="217" idx="2"/>
            <a:endCxn id="22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32" name="Google Shape;2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9"/>
          <p:cNvCxnSpPr>
            <a:stCxn id="239" idx="0"/>
            <a:endCxn id="21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9" name="Google Shape;239;p19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93893" name="adj1"/>
              <a:gd fmla="val -5364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Helps Other agents Learn and explore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9" idx="2"/>
            <a:endCxn id="25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1" name="Google Shape;251;p20"/>
          <p:cNvCxnSpPr>
            <a:stCxn id="252" idx="2"/>
            <a:endCxn id="25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4" name="Google Shape;254;p20"/>
          <p:cNvCxnSpPr>
            <a:stCxn id="255" idx="0"/>
            <a:endCxn id="25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6" name="Google Shape;256;p20"/>
          <p:cNvCxnSpPr>
            <a:stCxn id="250" idx="2"/>
            <a:endCxn id="25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8" name="Google Shape;258;p20"/>
          <p:cNvCxnSpPr>
            <a:stCxn id="259" idx="0"/>
            <a:endCxn id="25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0" name="Google Shape;260;p20"/>
          <p:cNvCxnSpPr>
            <a:stCxn id="252" idx="0"/>
            <a:endCxn id="24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0"/>
          <p:cNvCxnSpPr>
            <a:stCxn id="261" idx="0"/>
            <a:endCxn id="24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3" name="Google Shape;263;p20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0"/>
          <p:cNvCxnSpPr>
            <a:stCxn id="252" idx="2"/>
            <a:endCxn id="26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6" name="Google Shape;266;p20"/>
          <p:cNvCxnSpPr>
            <a:stCxn id="252" idx="2"/>
            <a:endCxn id="26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0"/>
          <p:cNvCxnSpPr>
            <a:stCxn id="274" idx="0"/>
            <a:endCxn id="24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4" name="Google Shape;274;p20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62223" name="adj1"/>
              <a:gd fmla="val -6270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Slightly better than random agent and beginner human players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>
            <a:stCxn id="284" idx="2"/>
            <a:endCxn id="28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6" name="Google Shape;286;p21"/>
          <p:cNvCxnSpPr>
            <a:stCxn id="287" idx="2"/>
            <a:endCxn id="28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9" name="Google Shape;289;p21"/>
          <p:cNvCxnSpPr>
            <a:stCxn id="290" idx="0"/>
            <a:endCxn id="28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1" name="Google Shape;291;p21"/>
          <p:cNvCxnSpPr>
            <a:stCxn id="285" idx="2"/>
            <a:endCxn id="29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3" name="Google Shape;293;p21"/>
          <p:cNvCxnSpPr>
            <a:stCxn id="294" idx="0"/>
            <a:endCxn id="28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5" name="Google Shape;295;p21"/>
          <p:cNvCxnSpPr>
            <a:stCxn id="287" idx="0"/>
            <a:endCxn id="28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4" name="Google Shape;284;p21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7" name="Google Shape;297;p21"/>
          <p:cNvCxnSpPr>
            <a:stCxn id="296" idx="0"/>
            <a:endCxn id="28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8" name="Google Shape;298;p21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21"/>
          <p:cNvCxnSpPr>
            <a:stCxn id="287" idx="2"/>
            <a:endCxn id="29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01" name="Google Shape;301;p21"/>
          <p:cNvCxnSpPr>
            <a:stCxn id="287" idx="2"/>
            <a:endCxn id="29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02" name="Google Shape;3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1"/>
          <p:cNvCxnSpPr>
            <a:stCxn id="309" idx="0"/>
            <a:endCxn id="28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9" name="Google Shape;309;p21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58533" name="adj1"/>
              <a:gd fmla="val 9645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Checks game tree to the end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Huge branching factor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